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4"/>
  </p:notesMasterIdLst>
  <p:handoutMasterIdLst>
    <p:handoutMasterId r:id="rId15"/>
  </p:handoutMasterIdLst>
  <p:sldIdLst>
    <p:sldId id="256" r:id="rId2"/>
    <p:sldId id="267" r:id="rId3"/>
    <p:sldId id="257" r:id="rId4"/>
    <p:sldId id="258" r:id="rId5"/>
    <p:sldId id="259" r:id="rId6"/>
    <p:sldId id="261" r:id="rId7"/>
    <p:sldId id="260" r:id="rId8"/>
    <p:sldId id="262" r:id="rId9"/>
    <p:sldId id="263" r:id="rId10"/>
    <p:sldId id="266"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1658B-5C12-430C-BEE9-C5944AFA923C}" type="datetimeFigureOut">
              <a:rPr lang="en-US" smtClean="0"/>
              <a:t>11/17/2021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E537D-E44E-42A7-8F52-7CC189B7117A}" type="slidenum">
              <a:rPr lang="en-US" smtClean="0"/>
              <a:t>‹#›</a:t>
            </a:fld>
            <a:endParaRPr lang="en-US"/>
          </a:p>
        </p:txBody>
      </p:sp>
    </p:spTree>
    <p:extLst>
      <p:ext uri="{BB962C8B-B14F-4D97-AF65-F5344CB8AC3E}">
        <p14:creationId xmlns:p14="http://schemas.microsoft.com/office/powerpoint/2010/main" val="212270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5C88F-EB43-4D9C-84CB-38372FD7C429}"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B3498-8279-495F-8E56-9C8AE8B2E4FC}" type="slidenum">
              <a:rPr lang="en-US" smtClean="0"/>
              <a:t>‹#›</a:t>
            </a:fld>
            <a:endParaRPr lang="en-US"/>
          </a:p>
        </p:txBody>
      </p:sp>
    </p:spTree>
    <p:extLst>
      <p:ext uri="{BB962C8B-B14F-4D97-AF65-F5344CB8AC3E}">
        <p14:creationId xmlns:p14="http://schemas.microsoft.com/office/powerpoint/2010/main" val="35639614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3248643483"/>
      </p:ext>
    </p:extLst>
  </p:cSld>
  <p:clrMapOvr>
    <a:masterClrMapping/>
  </p:clrMapOvr>
  <p:transition spd="slow" advTm="9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573137503"/>
      </p:ext>
    </p:extLst>
  </p:cSld>
  <p:clrMapOvr>
    <a:masterClrMapping/>
  </p:clrMapOvr>
  <p:transition spd="slow" advTm="9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0737541"/>
      </p:ext>
    </p:extLst>
  </p:cSld>
  <p:clrMapOvr>
    <a:masterClrMapping/>
  </p:clrMapOvr>
  <p:transition spd="slow" advTm="9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4282742083"/>
      </p:ext>
    </p:extLst>
  </p:cSld>
  <p:clrMapOvr>
    <a:masterClrMapping/>
  </p:clrMapOvr>
  <p:transition spd="slow" advTm="9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8971849"/>
      </p:ext>
    </p:extLst>
  </p:cSld>
  <p:clrMapOvr>
    <a:masterClrMapping/>
  </p:clrMapOvr>
  <p:transition spd="slow" advTm="9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1426451348"/>
      </p:ext>
    </p:extLst>
  </p:cSld>
  <p:clrMapOvr>
    <a:masterClrMapping/>
  </p:clrMapOvr>
  <p:transition spd="slow" advTm="9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2766656250"/>
      </p:ext>
    </p:extLst>
  </p:cSld>
  <p:clrMapOvr>
    <a:masterClrMapping/>
  </p:clrMapOvr>
  <p:transition spd="slow" advTm="9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3773379843"/>
      </p:ext>
    </p:extLst>
  </p:cSld>
  <p:clrMapOvr>
    <a:masterClrMapping/>
  </p:clrMapOvr>
  <p:transition spd="slow" advTm="9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3493970122"/>
      </p:ext>
    </p:extLst>
  </p:cSld>
  <p:clrMapOvr>
    <a:masterClrMapping/>
  </p:clrMapOvr>
  <p:transition spd="slow" advTm="9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CC5AF-C0FE-488B-B4B0-52AFC2A40EB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1211365138"/>
      </p:ext>
    </p:extLst>
  </p:cSld>
  <p:clrMapOvr>
    <a:masterClrMapping/>
  </p:clrMapOvr>
  <p:transition spd="slow" advTm="9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CC5AF-C0FE-488B-B4B0-52AFC2A40EB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2594323663"/>
      </p:ext>
    </p:extLst>
  </p:cSld>
  <p:clrMapOvr>
    <a:masterClrMapping/>
  </p:clrMapOvr>
  <p:transition spd="slow" advTm="9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FCC5AF-C0FE-488B-B4B0-52AFC2A40EBC}"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345043187"/>
      </p:ext>
    </p:extLst>
  </p:cSld>
  <p:clrMapOvr>
    <a:masterClrMapping/>
  </p:clrMapOvr>
  <p:transition spd="slow" advTm="9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FCC5AF-C0FE-488B-B4B0-52AFC2A40EBC}"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407534600"/>
      </p:ext>
    </p:extLst>
  </p:cSld>
  <p:clrMapOvr>
    <a:masterClrMapping/>
  </p:clrMapOvr>
  <p:transition spd="slow" advTm="9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CC5AF-C0FE-488B-B4B0-52AFC2A40EBC}"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2899888817"/>
      </p:ext>
    </p:extLst>
  </p:cSld>
  <p:clrMapOvr>
    <a:masterClrMapping/>
  </p:clrMapOvr>
  <p:transition spd="slow" advTm="9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CC5AF-C0FE-488B-B4B0-52AFC2A40EB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3471656118"/>
      </p:ext>
    </p:extLst>
  </p:cSld>
  <p:clrMapOvr>
    <a:masterClrMapping/>
  </p:clrMapOvr>
  <p:transition spd="slow" advTm="9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FCC5AF-C0FE-488B-B4B0-52AFC2A40EB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091A-8A4B-4DB3-BAAC-9C0483A06CD7}" type="slidenum">
              <a:rPr lang="en-US" smtClean="0"/>
              <a:t>‹#›</a:t>
            </a:fld>
            <a:endParaRPr lang="en-US"/>
          </a:p>
        </p:txBody>
      </p:sp>
    </p:spTree>
    <p:extLst>
      <p:ext uri="{BB962C8B-B14F-4D97-AF65-F5344CB8AC3E}">
        <p14:creationId xmlns:p14="http://schemas.microsoft.com/office/powerpoint/2010/main" val="1483211688"/>
      </p:ext>
    </p:extLst>
  </p:cSld>
  <p:clrMapOvr>
    <a:masterClrMapping/>
  </p:clrMapOvr>
  <p:transition spd="slow" advTm="9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FCC5AF-C0FE-488B-B4B0-52AFC2A40EBC}" type="datetimeFigureOut">
              <a:rPr lang="en-US" smtClean="0"/>
              <a:t>11/17/2021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2DC091A-8A4B-4DB3-BAAC-9C0483A06CD7}" type="slidenum">
              <a:rPr lang="en-US" smtClean="0"/>
              <a:t>‹#›</a:t>
            </a:fld>
            <a:endParaRPr lang="en-US"/>
          </a:p>
        </p:txBody>
      </p:sp>
    </p:spTree>
    <p:extLst>
      <p:ext uri="{BB962C8B-B14F-4D97-AF65-F5344CB8AC3E}">
        <p14:creationId xmlns:p14="http://schemas.microsoft.com/office/powerpoint/2010/main" val="19730489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ransition spd="slow" advTm="9000">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6460"/>
            <a:ext cx="12205469" cy="6858001"/>
          </a:xfrm>
          <a:prstGeom prst="rect">
            <a:avLst/>
          </a:prstGeom>
        </p:spPr>
      </p:pic>
      <p:sp>
        <p:nvSpPr>
          <p:cNvPr id="3" name="Subtitle 2"/>
          <p:cNvSpPr>
            <a:spLocks noGrp="1"/>
          </p:cNvSpPr>
          <p:nvPr>
            <p:ph type="subTitle" idx="1"/>
          </p:nvPr>
        </p:nvSpPr>
        <p:spPr>
          <a:xfrm>
            <a:off x="71426" y="4919868"/>
            <a:ext cx="12205470" cy="1461673"/>
          </a:xfrm>
        </p:spPr>
        <p:txBody>
          <a:bodyPr>
            <a:noAutofit/>
            <a:scene3d>
              <a:camera prst="orthographicFront"/>
              <a:lightRig rig="threePt" dir="t"/>
            </a:scene3d>
            <a:sp3d extrusionH="57150">
              <a:bevelT w="38100" h="38100" prst="angle"/>
            </a:sp3d>
          </a:bodyPr>
          <a:lstStyle/>
          <a:p>
            <a:pPr algn="ctr"/>
            <a:r>
              <a:rPr lang="en-US" sz="2800" b="1" dirty="0">
                <a:solidFill>
                  <a:schemeClr val="accent2">
                    <a:lumMod val="50000"/>
                  </a:schemeClr>
                </a:solidFill>
                <a:latin typeface="Times New Roman" panose="02020603050405020304" pitchFamily="18" charset="0"/>
                <a:cs typeface="Times New Roman" panose="02020603050405020304" pitchFamily="18" charset="0"/>
              </a:rPr>
              <a:t>XÂY DỰNG MÔI TRƯỜNG LÀM VIỆC SÁNG – XANH – SẠCH – ĐẸP </a:t>
            </a:r>
          </a:p>
          <a:p>
            <a:pPr algn="ctr"/>
            <a:endParaRPr lang="en-US" sz="2800" b="1" dirty="0">
              <a:solidFill>
                <a:schemeClr val="accent2">
                  <a:lumMod val="50000"/>
                </a:schemeClr>
              </a:solidFill>
              <a:latin typeface="Times New Roman" panose="02020603050405020304" pitchFamily="18" charset="0"/>
              <a:cs typeface="Times New Roman" panose="02020603050405020304" pitchFamily="18" charset="0"/>
            </a:endParaRPr>
          </a:p>
          <a:p>
            <a:pPr algn="ctr"/>
            <a:r>
              <a:rPr lang="en-US" sz="2800" b="1" dirty="0" err="1">
                <a:solidFill>
                  <a:schemeClr val="accent2">
                    <a:lumMod val="50000"/>
                  </a:schemeClr>
                </a:solidFill>
                <a:latin typeface="Times New Roman" panose="02020603050405020304" pitchFamily="18" charset="0"/>
                <a:cs typeface="Times New Roman" panose="02020603050405020304" pitchFamily="18" charset="0"/>
              </a:rPr>
              <a:t>Tháng</a:t>
            </a:r>
            <a:r>
              <a:rPr lang="en-US" sz="2800" b="1" dirty="0">
                <a:solidFill>
                  <a:schemeClr val="accent2">
                    <a:lumMod val="50000"/>
                  </a:schemeClr>
                </a:solidFill>
                <a:latin typeface="Times New Roman" panose="02020603050405020304" pitchFamily="18" charset="0"/>
                <a:cs typeface="Times New Roman" panose="02020603050405020304" pitchFamily="18" charset="0"/>
              </a:rPr>
              <a:t> 11/2021</a:t>
            </a:r>
          </a:p>
        </p:txBody>
      </p:sp>
      <p:sp>
        <p:nvSpPr>
          <p:cNvPr id="4" name="Title 1"/>
          <p:cNvSpPr txBox="1">
            <a:spLocks/>
          </p:cNvSpPr>
          <p:nvPr/>
        </p:nvSpPr>
        <p:spPr>
          <a:xfrm>
            <a:off x="1754961" y="3023740"/>
            <a:ext cx="9144000" cy="141966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b="1" dirty="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KHOA </a:t>
            </a:r>
            <a:r>
              <a:rPr lang="en-US" sz="5500" b="1" dirty="0" err="1">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KHOA</a:t>
            </a:r>
            <a:r>
              <a:rPr lang="en-US" sz="5500" b="1" dirty="0">
                <a:ln w="12700">
                  <a:solidFill>
                    <a:schemeClr val="tx2">
                      <a:lumMod val="75000"/>
                    </a:schemeClr>
                  </a:solidFill>
                  <a:prstDash val="solid"/>
                </a:ln>
                <a:solidFill>
                  <a:schemeClr val="accent2">
                    <a:lumMod val="50000"/>
                  </a:schemeClr>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HỌC XÃ HỘI</a:t>
            </a:r>
          </a:p>
        </p:txBody>
      </p:sp>
      <p:sp>
        <p:nvSpPr>
          <p:cNvPr id="5" name="Rectangle 4"/>
          <p:cNvSpPr/>
          <p:nvPr/>
        </p:nvSpPr>
        <p:spPr>
          <a:xfrm>
            <a:off x="568773" y="1269414"/>
            <a:ext cx="10854638" cy="1569660"/>
          </a:xfrm>
          <a:prstGeom prst="rect">
            <a:avLst/>
          </a:prstGeom>
          <a:noFill/>
        </p:spPr>
        <p:txBody>
          <a:bodyPr wrap="none" lIns="91440" tIns="45720" rIns="91440" bIns="45720">
            <a:spAutoFit/>
          </a:bodyPr>
          <a:lstStyle/>
          <a:p>
            <a:pPr algn="ctr"/>
            <a:r>
              <a:rPr lang="en-US" sz="4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TRƯỜNG ĐẠI HỌC</a:t>
            </a:r>
          </a:p>
          <a:p>
            <a:pPr algn="ctr"/>
            <a:r>
              <a:rPr lang="en-US" sz="4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KỸ THUẬT – CÔNG NGHỆ CẦN THƠ</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38" y="120920"/>
            <a:ext cx="1343406" cy="1343406"/>
          </a:xfrm>
          <a:prstGeom prst="rect">
            <a:avLst/>
          </a:prstGeom>
        </p:spPr>
      </p:pic>
      <p:pic>
        <p:nvPicPr>
          <p:cNvPr id="11" name="bensound-ukule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04097782"/>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61" y="426869"/>
            <a:ext cx="8911107" cy="1325563"/>
          </a:xfrm>
        </p:spPr>
        <p:txBody>
          <a:bodyPr>
            <a:normAutofit fontScale="90000"/>
          </a:bodyPr>
          <a:lstStyle/>
          <a:p>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phòng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Sáng</a:t>
            </a:r>
            <a:r>
              <a:rPr lang="en-US" dirty="0">
                <a:solidFill>
                  <a:schemeClr val="tx1"/>
                </a:solidFill>
                <a:latin typeface="Arial" panose="020B0604020202020204" pitchFamily="34" charset="0"/>
                <a:cs typeface="Arial" panose="020B0604020202020204" pitchFamily="34" charset="0"/>
              </a:rPr>
              <a:t> - </a:t>
            </a:r>
            <a:r>
              <a:rPr lang="en-US" dirty="0" err="1">
                <a:solidFill>
                  <a:schemeClr val="tx1"/>
                </a:solidFill>
                <a:latin typeface="Arial" panose="020B0604020202020204" pitchFamily="34" charset="0"/>
                <a:cs typeface="Arial" panose="020B0604020202020204" pitchFamily="34" charset="0"/>
              </a:rPr>
              <a:t>Xanh</a:t>
            </a:r>
            <a:r>
              <a:rPr lang="en-US" dirty="0">
                <a:solidFill>
                  <a:schemeClr val="tx1"/>
                </a:solidFill>
                <a:latin typeface="Arial" panose="020B0604020202020204" pitchFamily="34" charset="0"/>
                <a:cs typeface="Arial" panose="020B0604020202020204" pitchFamily="34" charset="0"/>
              </a:rPr>
              <a:t> - </a:t>
            </a:r>
            <a:r>
              <a:rPr lang="en-US" dirty="0" err="1">
                <a:solidFill>
                  <a:schemeClr val="tx1"/>
                </a:solidFill>
                <a:latin typeface="Arial" panose="020B0604020202020204" pitchFamily="34" charset="0"/>
                <a:cs typeface="Arial" panose="020B0604020202020204" pitchFamily="34" charset="0"/>
              </a:rPr>
              <a:t>Sạch</a:t>
            </a:r>
            <a:r>
              <a:rPr lang="en-US" dirty="0">
                <a:solidFill>
                  <a:schemeClr val="tx1"/>
                </a:solidFill>
                <a:latin typeface="Arial" panose="020B0604020202020204" pitchFamily="34" charset="0"/>
                <a:cs typeface="Arial" panose="020B0604020202020204" pitchFamily="34" charset="0"/>
              </a:rPr>
              <a:t> - </a:t>
            </a:r>
            <a:r>
              <a:rPr lang="en-US" dirty="0" err="1">
                <a:solidFill>
                  <a:schemeClr val="tx1"/>
                </a:solidFill>
                <a:latin typeface="Arial" panose="020B0604020202020204" pitchFamily="34" charset="0"/>
                <a:cs typeface="Arial" panose="020B0604020202020204" pitchFamily="34" charset="0"/>
              </a:rPr>
              <a:t>Đẹp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giúp</a:t>
            </a:r>
            <a:r>
              <a:rPr lang="en-US" dirty="0">
                <a:solidFill>
                  <a:schemeClr val="tx1"/>
                </a:solidFill>
                <a:latin typeface="Arial" panose="020B0604020202020204" pitchFamily="34" charset="0"/>
                <a:cs typeface="Arial" panose="020B0604020202020204" pitchFamily="34" charset="0"/>
              </a:rPr>
              <a:t> </a:t>
            </a:r>
            <a:r>
              <a:rPr lang="vi-VN" dirty="0">
                <a:solidFill>
                  <a:schemeClr val="tx1"/>
                </a:solidFill>
                <a:latin typeface="Arial" panose="020B0604020202020204" pitchFamily="34" charset="0"/>
                <a:cs typeface="Arial" panose="020B0604020202020204" pitchFamily="34" charset="0"/>
              </a:rPr>
              <a:t>thiết lập lối sống xanh, thân thiện với môi trường, hòa nhập với thiên nhiên</a:t>
            </a:r>
            <a:r>
              <a:rPr lang="en-US" dirty="0">
                <a:solidFill>
                  <a:schemeClr val="tx1"/>
                </a:solidFill>
                <a:latin typeface="Arial" panose="020B0604020202020204" pitchFamily="34" charset="0"/>
                <a:cs typeface="Arial" panose="020B0604020202020204" pitchFamily="34" charset="0"/>
              </a:rPr>
              <a: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0053" y="2337386"/>
            <a:ext cx="4183062" cy="3971875"/>
          </a:xfr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32794" y="2167170"/>
            <a:ext cx="3553622" cy="4142091"/>
          </a:xfrm>
        </p:spPr>
      </p:pic>
      <p:sp>
        <p:nvSpPr>
          <p:cNvPr id="6" name="Right Arrow 5"/>
          <p:cNvSpPr/>
          <p:nvPr/>
        </p:nvSpPr>
        <p:spPr>
          <a:xfrm>
            <a:off x="5338344" y="3876827"/>
            <a:ext cx="1159221" cy="619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724490"/>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256" y="972353"/>
            <a:ext cx="7006107" cy="4099345"/>
          </a:xfrm>
        </p:spPr>
        <p:txBody>
          <a:bodyPr>
            <a:normAutofit fontScale="90000"/>
          </a:bodyPr>
          <a:lstStyle/>
          <a:p>
            <a:pPr algn="just"/>
            <a:r>
              <a:rPr lang="en-US" sz="39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Arial" panose="020B0604020202020204" pitchFamily="34" charset="0"/>
                <a:cs typeface="Arial" panose="020B0604020202020204" pitchFamily="34" charset="0"/>
              </a:rPr>
              <a:t>Nhằm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tiếp</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tục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duy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trì</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môi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trường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làm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việc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Sáng</a:t>
            </a:r>
            <a:r>
              <a:rPr lang="en-US" sz="3200" dirty="0">
                <a:solidFill>
                  <a:schemeClr val="tx1"/>
                </a:solidFill>
                <a:latin typeface="Arial" panose="020B0604020202020204" pitchFamily="34" charset="0"/>
                <a:cs typeface="Arial" panose="020B0604020202020204" pitchFamily="34" charset="0"/>
              </a:rPr>
              <a:t> - </a:t>
            </a:r>
            <a:r>
              <a:rPr lang="en-US" sz="3200" dirty="0" err="1">
                <a:solidFill>
                  <a:schemeClr val="tx1"/>
                </a:solidFill>
                <a:latin typeface="Arial" panose="020B0604020202020204" pitchFamily="34" charset="0"/>
                <a:cs typeface="Arial" panose="020B0604020202020204" pitchFamily="34" charset="0"/>
              </a:rPr>
              <a:t>Xanh</a:t>
            </a:r>
            <a:r>
              <a:rPr lang="en-US" sz="3200" dirty="0">
                <a:solidFill>
                  <a:schemeClr val="tx1"/>
                </a:solidFill>
                <a:latin typeface="Arial" panose="020B0604020202020204" pitchFamily="34" charset="0"/>
                <a:cs typeface="Arial" panose="020B0604020202020204" pitchFamily="34" charset="0"/>
              </a:rPr>
              <a:t> - </a:t>
            </a:r>
            <a:r>
              <a:rPr lang="en-US" sz="3200" dirty="0" err="1">
                <a:solidFill>
                  <a:schemeClr val="tx1"/>
                </a:solidFill>
                <a:latin typeface="Arial" panose="020B0604020202020204" pitchFamily="34" charset="0"/>
                <a:cs typeface="Arial" panose="020B0604020202020204" pitchFamily="34" charset="0"/>
              </a:rPr>
              <a:t>Sạch</a:t>
            </a:r>
            <a:r>
              <a:rPr lang="en-US" sz="3200" dirty="0">
                <a:solidFill>
                  <a:schemeClr val="tx1"/>
                </a:solidFill>
                <a:latin typeface="Arial" panose="020B0604020202020204" pitchFamily="34" charset="0"/>
                <a:cs typeface="Arial" panose="020B0604020202020204" pitchFamily="34" charset="0"/>
              </a:rPr>
              <a:t> - </a:t>
            </a:r>
            <a:r>
              <a:rPr lang="en-US" sz="3200" dirty="0" err="1">
                <a:solidFill>
                  <a:schemeClr val="tx1"/>
                </a:solidFill>
                <a:latin typeface="Arial" panose="020B0604020202020204" pitchFamily="34" charset="0"/>
                <a:cs typeface="Arial" panose="020B0604020202020204" pitchFamily="34" charset="0"/>
              </a:rPr>
              <a:t>Đẹp</a:t>
            </a:r>
            <a:r>
              <a:rPr lang="en-US" sz="3200" dirty="0">
                <a:solidFill>
                  <a:schemeClr val="tx1"/>
                </a:solidFill>
                <a:latin typeface="Arial" panose="020B0604020202020204" pitchFamily="34" charset="0"/>
                <a:cs typeface="Arial" panose="020B0604020202020204" pitchFamily="34" charset="0"/>
              </a:rPr>
              <a:t>”, Khoa </a:t>
            </a:r>
            <a:r>
              <a:rPr lang="en-US" sz="3200" dirty="0" err="1">
                <a:solidFill>
                  <a:schemeClr val="tx1"/>
                </a:solidFill>
                <a:latin typeface="Arial" panose="020B0604020202020204" pitchFamily="34" charset="0"/>
                <a:cs typeface="Arial" panose="020B0604020202020204" pitchFamily="34" charset="0"/>
              </a:rPr>
              <a:t>Khoa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học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xã</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hội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sẽ</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đưa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việc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thực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hiện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Kế</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hoạch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xanh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thành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một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nhiệm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vụ</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thường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xuyên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liên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tục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trong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quá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trình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phấn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đấu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cải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thiện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môi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trường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làm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việc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trong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những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năm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tới</a:t>
            </a:r>
            <a:r>
              <a:rPr lang="en-US" sz="3200" dirty="0">
                <a:solidFill>
                  <a:schemeClr val="tx1"/>
                </a:solidFill>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A447DE58-7B38-41B3-BD14-B8B7786E4D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906064" cy="2279562"/>
          </a:xfrm>
          <a:prstGeom prst="rect">
            <a:avLst/>
          </a:prstGeom>
        </p:spPr>
      </p:pic>
      <p:pic>
        <p:nvPicPr>
          <p:cNvPr id="4" name="Picture 3">
            <a:extLst>
              <a:ext uri="{FF2B5EF4-FFF2-40B4-BE49-F238E27FC236}">
                <a16:creationId xmlns:a16="http://schemas.microsoft.com/office/drawing/2014/main" xmlns="" id="{8FF2E0CD-4B36-46BE-93FF-590C4AAE2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4287" y="4459353"/>
            <a:ext cx="2202288" cy="2295615"/>
          </a:xfrm>
          <a:prstGeom prst="rect">
            <a:avLst/>
          </a:prstGeom>
        </p:spPr>
      </p:pic>
    </p:spTree>
    <p:extLst>
      <p:ext uri="{BB962C8B-B14F-4D97-AF65-F5344CB8AC3E}">
        <p14:creationId xmlns:p14="http://schemas.microsoft.com/office/powerpoint/2010/main" val="1383427295"/>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70" y="1223493"/>
            <a:ext cx="9221274" cy="4483637"/>
          </a:xfrm>
          <a:ln>
            <a:solidFill>
              <a:schemeClr val="accent2"/>
            </a:solidFill>
          </a:ln>
        </p:spPr>
        <p:txBody>
          <a:bodyPr>
            <a:noAutofit/>
          </a:bodyPr>
          <a:lstStyle/>
          <a:p>
            <a:pPr algn="ctr"/>
            <a:r>
              <a:rPr lang="en-US"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KHOA </a:t>
            </a:r>
            <a:r>
              <a:rPr lang="en-US" b="1" dirty="0" err="1">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KHOA</a:t>
            </a:r>
            <a:r>
              <a:rPr lang="en-US"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HỌC XÃ HỘI</a:t>
            </a:r>
            <a:br>
              <a:rPr lang="en-US"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ln w="22225">
                  <a:solidFill>
                    <a:schemeClr val="accent2"/>
                  </a:solidFill>
                  <a:prstDash val="solid"/>
                </a:ln>
                <a:solidFill>
                  <a:schemeClr val="accent2">
                    <a:lumMod val="50000"/>
                  </a:schemeClr>
                </a:solidFill>
                <a:latin typeface="Times New Roman" panose="02020603050405020304" pitchFamily="18" charset="0"/>
                <a:cs typeface="Times New Roman" panose="02020603050405020304" pitchFamily="18" charset="0"/>
              </a:rPr>
              <a:t>VÌ MỘT MÔI TR</a:t>
            </a:r>
            <a:r>
              <a:rPr lang="vi-VN" sz="4000" b="1" dirty="0">
                <a:ln w="22225">
                  <a:solidFill>
                    <a:schemeClr val="accent2"/>
                  </a:solidFill>
                  <a:prstDash val="solid"/>
                </a:ln>
                <a:solidFill>
                  <a:schemeClr val="accent2">
                    <a:lumMod val="50000"/>
                  </a:schemeClr>
                </a:solidFill>
                <a:latin typeface="Times New Roman" panose="02020603050405020304" pitchFamily="18" charset="0"/>
                <a:cs typeface="Times New Roman" panose="02020603050405020304" pitchFamily="18" charset="0"/>
              </a:rPr>
              <a:t>ƯỜN</a:t>
            </a:r>
            <a:r>
              <a:rPr lang="en-US" sz="4000" b="1" dirty="0">
                <a:ln w="22225">
                  <a:solidFill>
                    <a:schemeClr val="accent2"/>
                  </a:solidFill>
                  <a:prstDash val="solid"/>
                </a:ln>
                <a:solidFill>
                  <a:schemeClr val="accent2">
                    <a:lumMod val="50000"/>
                  </a:schemeClr>
                </a:solidFill>
                <a:latin typeface="Times New Roman" panose="02020603050405020304" pitchFamily="18" charset="0"/>
                <a:cs typeface="Times New Roman" panose="02020603050405020304" pitchFamily="18" charset="0"/>
              </a:rPr>
              <a:t>G XANH</a:t>
            </a:r>
            <a:br>
              <a:rPr lang="en-US" sz="4000" b="1" dirty="0">
                <a:ln w="22225">
                  <a:solidFill>
                    <a:schemeClr val="accent2"/>
                  </a:solidFill>
                  <a:prstDash val="solid"/>
                </a:ln>
                <a:solidFill>
                  <a:schemeClr val="accent2">
                    <a:lumMod val="50000"/>
                  </a:schemeClr>
                </a:solidFill>
                <a:latin typeface="Times New Roman" panose="02020603050405020304" pitchFamily="18" charset="0"/>
                <a:cs typeface="Times New Roman" panose="02020603050405020304" pitchFamily="18" charset="0"/>
              </a:rPr>
            </a:br>
            <a:r>
              <a:rPr lang="en-US" sz="4000" b="1" dirty="0">
                <a:ln w="22225">
                  <a:solidFill>
                    <a:schemeClr val="accent2"/>
                  </a:solidFill>
                  <a:prstDash val="solid"/>
                </a:ln>
                <a:solidFill>
                  <a:schemeClr val="accent2">
                    <a:lumMod val="50000"/>
                  </a:schemeClr>
                </a:solidFill>
                <a:latin typeface="Times New Roman" panose="02020603050405020304" pitchFamily="18" charset="0"/>
                <a:cs typeface="Times New Roman" panose="02020603050405020304" pitchFamily="18" charset="0"/>
              </a:rPr>
              <a:t> </a:t>
            </a:r>
            <a:endParaRPr lang="en-US" sz="4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Content Placeholder 5">
            <a:extLst>
              <a:ext uri="{FF2B5EF4-FFF2-40B4-BE49-F238E27FC236}">
                <a16:creationId xmlns:a16="http://schemas.microsoft.com/office/drawing/2014/main" xmlns="" id="{DC469979-246F-4808-A736-4CF36E8F75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6368" y="3492558"/>
            <a:ext cx="4471576" cy="3355836"/>
          </a:xfrm>
          <a:prstGeom prst="rect">
            <a:avLst/>
          </a:prstGeom>
        </p:spPr>
      </p:pic>
      <p:pic>
        <p:nvPicPr>
          <p:cNvPr id="6" name="Content Placeholder 5">
            <a:extLst>
              <a:ext uri="{FF2B5EF4-FFF2-40B4-BE49-F238E27FC236}">
                <a16:creationId xmlns:a16="http://schemas.microsoft.com/office/drawing/2014/main" xmlns="" id="{A72BD1E6-5449-4552-AE48-F7E1A3D0B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32" y="3429000"/>
            <a:ext cx="4484375" cy="3365441"/>
          </a:xfrm>
          <a:prstGeom prst="rect">
            <a:avLst/>
          </a:prstGeom>
        </p:spPr>
      </p:pic>
    </p:spTree>
    <p:extLst>
      <p:ext uri="{BB962C8B-B14F-4D97-AF65-F5344CB8AC3E}">
        <p14:creationId xmlns:p14="http://schemas.microsoft.com/office/powerpoint/2010/main" val="53634043"/>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28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767840" y="2699528"/>
            <a:ext cx="9144000" cy="141966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500" b="1">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endParaRPr>
          </a:p>
        </p:txBody>
      </p:sp>
      <p:sp>
        <p:nvSpPr>
          <p:cNvPr id="2" name="TextBox 1"/>
          <p:cNvSpPr txBox="1"/>
          <p:nvPr/>
        </p:nvSpPr>
        <p:spPr>
          <a:xfrm>
            <a:off x="1998672" y="-340684"/>
            <a:ext cx="10158984" cy="2313432"/>
          </a:xfrm>
          <a:prstGeom prst="rect">
            <a:avLst/>
          </a:prstGeom>
          <a:noFill/>
        </p:spPr>
        <p:txBody>
          <a:bodyPr wrap="square" rtlCol="0">
            <a:spAutoFit/>
          </a:bodyPr>
          <a:lstStyle/>
          <a:p>
            <a:endParaRPr lang="en-US"/>
          </a:p>
        </p:txBody>
      </p:sp>
      <p:sp>
        <p:nvSpPr>
          <p:cNvPr id="3" name="TextBox 2"/>
          <p:cNvSpPr txBox="1"/>
          <p:nvPr/>
        </p:nvSpPr>
        <p:spPr>
          <a:xfrm>
            <a:off x="1133340" y="988389"/>
            <a:ext cx="7907629" cy="4355038"/>
          </a:xfrm>
          <a:prstGeom prst="rect">
            <a:avLst/>
          </a:prstGeom>
          <a:noFill/>
        </p:spPr>
        <p:txBody>
          <a:bodyPr wrap="square" rtlCol="0">
            <a:spAutoFit/>
          </a:bodyPr>
          <a:lstStyle/>
          <a:p>
            <a:pPr algn="just"/>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nay, “</a:t>
            </a:r>
            <a:r>
              <a:rPr lang="en-US" sz="3200" dirty="0" err="1">
                <a:latin typeface="Arial" panose="020B0604020202020204" pitchFamily="34" charset="0"/>
                <a:cs typeface="Arial" panose="020B0604020202020204" pitchFamily="34" charset="0"/>
              </a:rPr>
              <a:t>Xanh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hóa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xu </a:t>
            </a:r>
            <a:r>
              <a:rPr lang="en-US" sz="3200" dirty="0" err="1">
                <a:latin typeface="Arial" panose="020B0604020202020204" pitchFamily="34" charset="0"/>
                <a:cs typeface="Arial" panose="020B0604020202020204" pitchFamily="34" charset="0"/>
              </a:rPr>
              <a:t>hướng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thẩm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nhiều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lợi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tuyệt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khỏe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2021, Khoa </a:t>
            </a:r>
            <a:r>
              <a:rPr lang="en-US" sz="3200" dirty="0" err="1">
                <a:latin typeface="Arial" panose="020B0604020202020204" pitchFamily="34" charset="0"/>
                <a:cs typeface="Arial" panose="020B0604020202020204" pitchFamily="34" charset="0"/>
              </a:rPr>
              <a:t>Khoa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hội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đua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dựng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môi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việc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Sáng</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Xanh</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Sạch</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Đẹp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Kỹ</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thuật</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Công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theo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kế</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CĐCS </a:t>
            </a:r>
            <a:r>
              <a:rPr lang="en-US" sz="3200" dirty="0" err="1">
                <a:latin typeface="Arial" panose="020B0604020202020204" pitchFamily="34" charset="0"/>
                <a:cs typeface="Arial" panose="020B0604020202020204" pitchFamily="34" charset="0"/>
              </a:rPr>
              <a:t>đề</a:t>
            </a:r>
            <a:r>
              <a:rPr lang="en-US" sz="3200" dirty="0">
                <a:latin typeface="Arial" panose="020B0604020202020204" pitchFamily="34" charset="0"/>
                <a:cs typeface="Arial" panose="020B0604020202020204" pitchFamily="34" charset="0"/>
              </a:rPr>
              <a:t> ra.</a:t>
            </a:r>
          </a:p>
          <a:p>
            <a:endParaRPr lang="en-US" dirty="0"/>
          </a:p>
        </p:txBody>
      </p:sp>
    </p:spTree>
    <p:extLst>
      <p:ext uri="{BB962C8B-B14F-4D97-AF65-F5344CB8AC3E}">
        <p14:creationId xmlns:p14="http://schemas.microsoft.com/office/powerpoint/2010/main" val="2563221626"/>
      </p:ext>
    </p:extLst>
  </p:cSld>
  <p:clrMapOvr>
    <a:masterClrMapping/>
  </p:clrMapOvr>
  <p:transition spd="slow" advTm="9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068" y="5011958"/>
            <a:ext cx="9375819" cy="1628267"/>
          </a:xfrm>
        </p:spPr>
        <p:txBody>
          <a:bodyPr>
            <a:normAutofit fontScale="90000"/>
          </a:bodyPr>
          <a:lstStyle/>
          <a:p>
            <a:pPr algn="just"/>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lang </a:t>
            </a:r>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phòng</a:t>
            </a:r>
            <a:r>
              <a:rPr lang="en-US" dirty="0">
                <a:solidFill>
                  <a:schemeClr val="tx1"/>
                </a:solidFill>
                <a:latin typeface="Arial" panose="020B0604020202020204" pitchFamily="34" charset="0"/>
                <a:cs typeface="Arial" panose="020B0604020202020204" pitchFamily="34" charset="0"/>
              </a:rPr>
              <a:t> Khoa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các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chậu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kiểng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nhằm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tạo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xanh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lối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phòng</a:t>
            </a:r>
            <a:r>
              <a:rPr lang="en-US" dirty="0">
                <a:solidFill>
                  <a:schemeClr val="tx1"/>
                </a:solidFill>
                <a:latin typeface="Arial" panose="020B0604020202020204" pitchFamily="34" charset="0"/>
                <a:cs typeface="Arial" panose="020B0604020202020204" pitchFamily="34" charset="0"/>
              </a:rPr>
              <a:t>. </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8120" y="789502"/>
            <a:ext cx="4749492" cy="364670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51397" y="791183"/>
            <a:ext cx="4859147" cy="3646701"/>
          </a:xfrm>
        </p:spPr>
      </p:pic>
      <p:sp>
        <p:nvSpPr>
          <p:cNvPr id="3" name="Right Arrow 2"/>
          <p:cNvSpPr/>
          <p:nvPr/>
        </p:nvSpPr>
        <p:spPr>
          <a:xfrm>
            <a:off x="5019502" y="2445426"/>
            <a:ext cx="1260005" cy="619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12153"/>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7" y="3953813"/>
            <a:ext cx="9694829" cy="1163077"/>
          </a:xfrm>
        </p:spPr>
        <p:txBody>
          <a:bodyPr>
            <a:normAutofit fontScale="90000"/>
          </a:bodyPr>
          <a:lstStyle/>
          <a:p>
            <a:pPr algn="just"/>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Arial" panose="020B0604020202020204" pitchFamily="34" charset="0"/>
                <a:cs typeface="Arial" panose="020B0604020202020204" pitchFamily="34" charset="0"/>
              </a:rPr>
              <a:t>Là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đón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nhiều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ánh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sáng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bố</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thêm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nhiều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cây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xanh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hành</a:t>
            </a:r>
            <a:r>
              <a:rPr lang="en-US" dirty="0">
                <a:solidFill>
                  <a:schemeClr val="tx1"/>
                </a:solidFill>
                <a:latin typeface="Arial" panose="020B0604020202020204" pitchFamily="34" charset="0"/>
                <a:cs typeface="Arial" panose="020B0604020202020204" pitchFamily="34" charset="0"/>
              </a:rPr>
              <a:t> lang </a:t>
            </a:r>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phòng</a:t>
            </a:r>
            <a:r>
              <a:rPr lang="en-US" dirty="0">
                <a:solidFill>
                  <a:schemeClr val="tx1"/>
                </a:solidFill>
                <a:latin typeface="Arial" panose="020B0604020202020204" pitchFamily="34" charset="0"/>
                <a:cs typeface="Arial" panose="020B0604020202020204" pitchFamily="34" charset="0"/>
              </a:rPr>
              <a:t> Khoa </a:t>
            </a:r>
            <a:r>
              <a:rPr lang="en-US" dirty="0" err="1">
                <a:solidFill>
                  <a:schemeClr val="tx1"/>
                </a:solidFill>
                <a:latin typeface="Arial" panose="020B0604020202020204" pitchFamily="34" charset="0"/>
                <a:cs typeface="Arial" panose="020B0604020202020204" pitchFamily="34" charset="0"/>
              </a:rPr>
              <a:t>không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chỉ</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lối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còn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thầy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cô</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sinh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cùng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nhau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trò</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chuyện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trao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đổi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học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thoáng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mát</a:t>
            </a:r>
            <a:r>
              <a:rPr lang="en-US" dirty="0">
                <a:solidFill>
                  <a:schemeClr val="tx1"/>
                </a:solidFill>
                <a:latin typeface="Arial" panose="020B0604020202020204" pitchFamily="34" charset="0"/>
                <a:cs typeface="Arial" panose="020B0604020202020204" pitchFamily="34" charset="0"/>
              </a:rPr>
              <a:t>.</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1331" y="406192"/>
            <a:ext cx="4183062" cy="3139311"/>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66066" y="358491"/>
            <a:ext cx="4669521" cy="3234715"/>
          </a:xfrm>
        </p:spPr>
      </p:pic>
      <p:sp>
        <p:nvSpPr>
          <p:cNvPr id="5" name="Right Arrow 4"/>
          <p:cNvSpPr/>
          <p:nvPr/>
        </p:nvSpPr>
        <p:spPr>
          <a:xfrm>
            <a:off x="4806061" y="1801482"/>
            <a:ext cx="1260005" cy="619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041623"/>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59" y="4610637"/>
            <a:ext cx="11103864" cy="1893194"/>
          </a:xfrm>
        </p:spPr>
        <p:txBody>
          <a:bodyPr>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Arial" panose="020B0604020202020204" pitchFamily="34" charset="0"/>
                <a:cs typeface="Arial" panose="020B0604020202020204" pitchFamily="34" charset="0"/>
              </a:rPr>
              <a:t>Không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phòng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làm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việc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bày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trí</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theo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hướng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xây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dựng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phòng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xanh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với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nhiều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cây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cảnh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tạo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cảm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giác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thoải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làm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tăng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làm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việc</a:t>
            </a:r>
            <a:r>
              <a:rPr lang="en-US" dirty="0">
                <a:solidFill>
                  <a:schemeClr val="tx1"/>
                </a:solidFill>
                <a:latin typeface="Arial" panose="020B0604020202020204" pitchFamily="34" charset="0"/>
                <a:cs typeface="Arial" panose="020B0604020202020204" pitchFamily="34" charset="0"/>
              </a:rPr>
              <a: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6695" y="800256"/>
            <a:ext cx="4305402" cy="323112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98692" y="800256"/>
            <a:ext cx="4564380" cy="3231126"/>
          </a:xfrm>
        </p:spPr>
      </p:pic>
      <p:sp>
        <p:nvSpPr>
          <p:cNvPr id="6" name="Right Arrow 5"/>
          <p:cNvSpPr/>
          <p:nvPr/>
        </p:nvSpPr>
        <p:spPr>
          <a:xfrm>
            <a:off x="4910392" y="2303758"/>
            <a:ext cx="1260005" cy="619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316730"/>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9" y="4715256"/>
            <a:ext cx="9079605" cy="1320800"/>
          </a:xfrm>
        </p:spPr>
        <p:txBody>
          <a:bodyPr>
            <a:normAutofit fontScale="90000"/>
          </a:bodyPr>
          <a:lstStyle/>
          <a:p>
            <a:pPr algn="just"/>
            <a:r>
              <a:rPr lang="en-US" dirty="0" err="1">
                <a:solidFill>
                  <a:schemeClr val="tx1"/>
                </a:solidFill>
                <a:latin typeface="Arial" panose="020B0604020202020204" pitchFamily="34" charset="0"/>
                <a:cs typeface="Arial" panose="020B0604020202020204" pitchFamily="34" charset="0"/>
              </a:rPr>
              <a:t>Tận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dụng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tối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ưu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ánh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sáng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nhiên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các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cửa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sổ</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lớn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hòa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cùng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màu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xanh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cây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giúp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giảm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bớt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căng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thẳng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tăng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sự</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thoải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mái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tập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trung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làm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việc</a:t>
            </a:r>
            <a:r>
              <a:rPr lang="en-US" dirty="0">
                <a:solidFill>
                  <a:schemeClr val="tx1"/>
                </a:solidFill>
                <a:latin typeface="Arial" panose="020B0604020202020204" pitchFamily="34" charset="0"/>
                <a:cs typeface="Arial" panose="020B0604020202020204" pitchFamily="34" charset="0"/>
              </a:rPr>
              <a: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1238" y="721139"/>
            <a:ext cx="4183062" cy="328985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1681" y="721139"/>
            <a:ext cx="4383659" cy="3289856"/>
          </a:xfrm>
        </p:spPr>
      </p:pic>
      <p:sp>
        <p:nvSpPr>
          <p:cNvPr id="7" name="Right Arrow 6"/>
          <p:cNvSpPr/>
          <p:nvPr/>
        </p:nvSpPr>
        <p:spPr>
          <a:xfrm>
            <a:off x="4952988" y="2056194"/>
            <a:ext cx="1260005" cy="619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954661"/>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41" y="408432"/>
            <a:ext cx="9069141" cy="1320800"/>
          </a:xfrm>
        </p:spPr>
        <p:txBody>
          <a:bodyPr>
            <a:normAutofit/>
          </a:bodyPr>
          <a:lstStyle/>
          <a:p>
            <a:r>
              <a:rPr lang="en-US" sz="3200" dirty="0" err="1">
                <a:solidFill>
                  <a:schemeClr val="tx1"/>
                </a:solidFill>
                <a:latin typeface="Arial" panose="020B0604020202020204" pitchFamily="34" charset="0"/>
                <a:cs typeface="Arial" panose="020B0604020202020204" pitchFamily="34" charset="0"/>
              </a:rPr>
              <a:t>Những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góc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nhỏ</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tại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văn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phòng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trở</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nên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xinh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xắn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tạo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điểm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nhấn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xanh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của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văn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phòng</a:t>
            </a:r>
            <a:r>
              <a:rPr lang="en-US" dirty="0">
                <a:solidFill>
                  <a:schemeClr val="tx1"/>
                </a:solidFill>
                <a:latin typeface="Arial" panose="020B0604020202020204" pitchFamily="34" charset="0"/>
                <a:cs typeface="Arial" panose="020B0604020202020204" pitchFamily="34" charset="0"/>
              </a:rPr>
              <a:t>.</a:t>
            </a:r>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653917" y="1930400"/>
            <a:ext cx="3761867" cy="3881437"/>
          </a:xfrm>
        </p:spPr>
      </p:pic>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7334" y="1930400"/>
            <a:ext cx="2911077" cy="388143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1290" y="1930400"/>
            <a:ext cx="3786017" cy="3946460"/>
          </a:xfrm>
          <a:prstGeom prst="rect">
            <a:avLst/>
          </a:prstGeom>
        </p:spPr>
      </p:pic>
    </p:spTree>
    <p:extLst>
      <p:ext uri="{BB962C8B-B14F-4D97-AF65-F5344CB8AC3E}">
        <p14:creationId xmlns:p14="http://schemas.microsoft.com/office/powerpoint/2010/main" val="31068248"/>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360608"/>
            <a:ext cx="9028090" cy="1504768"/>
          </a:xfrm>
        </p:spPr>
        <p:txBody>
          <a:bodyPr>
            <a:noAutofit/>
          </a:bodyPr>
          <a:lstStyle/>
          <a:p>
            <a:pPr algn="just"/>
            <a:r>
              <a:rPr lang="en-US" sz="3200" dirty="0" err="1">
                <a:solidFill>
                  <a:schemeClr val="tx1"/>
                </a:solidFill>
                <a:latin typeface="Arial" panose="020B0604020202020204" pitchFamily="34" charset="0"/>
                <a:cs typeface="Arial" panose="020B0604020202020204" pitchFamily="34" charset="0"/>
              </a:rPr>
              <a:t>Không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gian</a:t>
            </a:r>
            <a:r>
              <a:rPr lang="en-US" sz="3200" dirty="0">
                <a:solidFill>
                  <a:schemeClr val="tx1"/>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xanh giúp tăng cường sức khỏe</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thể</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chất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và</a:t>
            </a:r>
            <a:r>
              <a:rPr lang="en-US" sz="3200" dirty="0">
                <a:solidFill>
                  <a:schemeClr val="tx1"/>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tinh thần</a:t>
            </a:r>
            <a:r>
              <a:rPr lang="en-US" sz="3200" dirty="0">
                <a:solidFill>
                  <a:schemeClr val="tx1"/>
                </a:solidFill>
                <a:latin typeface="Arial" panose="020B0604020202020204" pitchFamily="34" charset="0"/>
                <a:cs typeface="Arial" panose="020B0604020202020204" pitchFamily="34" charset="0"/>
              </a:rPr>
              <a:t>,</a:t>
            </a:r>
            <a:r>
              <a:rPr lang="vi-VN"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cải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thiện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chất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lượng</a:t>
            </a:r>
            <a:r>
              <a:rPr lang="en-US" sz="3200" dirty="0">
                <a:solidFill>
                  <a:schemeClr val="tx1"/>
                </a:solidFill>
                <a:latin typeface="Arial" panose="020B0604020202020204" pitchFamily="34" charset="0"/>
                <a:cs typeface="Arial" panose="020B0604020202020204" pitchFamily="34" charset="0"/>
              </a:rPr>
              <a:t> c</a:t>
            </a:r>
            <a:r>
              <a:rPr lang="vi-VN" sz="3200" dirty="0">
                <a:solidFill>
                  <a:schemeClr val="tx1"/>
                </a:solidFill>
                <a:latin typeface="Arial" panose="020B0604020202020204" pitchFamily="34" charset="0"/>
                <a:cs typeface="Arial" panose="020B0604020202020204" pitchFamily="34" charset="0"/>
              </a:rPr>
              <a:t>ông việc.</a:t>
            </a:r>
            <a:endParaRPr lang="en-US" sz="3200" dirty="0">
              <a:solidFill>
                <a:schemeClr val="tx1"/>
              </a:solidFill>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7670156" y="2119865"/>
            <a:ext cx="3964239" cy="3870496"/>
          </a:xfrm>
        </p:spPr>
      </p:pic>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55779" y="2155790"/>
            <a:ext cx="2911077" cy="3881437"/>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131" y="2155791"/>
            <a:ext cx="3245477" cy="3881437"/>
          </a:xfrm>
          <a:prstGeom prst="rect">
            <a:avLst/>
          </a:prstGeom>
        </p:spPr>
      </p:pic>
    </p:spTree>
    <p:extLst>
      <p:ext uri="{BB962C8B-B14F-4D97-AF65-F5344CB8AC3E}">
        <p14:creationId xmlns:p14="http://schemas.microsoft.com/office/powerpoint/2010/main" val="3419965522"/>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77334" y="2446986"/>
            <a:ext cx="5079522" cy="3375556"/>
          </a:xfrm>
        </p:spPr>
        <p:txBody>
          <a:bodyPr>
            <a:noAutofit/>
          </a:bodyPr>
          <a:lstStyle/>
          <a:p>
            <a:pPr marL="0" indent="0" algn="just">
              <a:buNone/>
            </a:pPr>
            <a:r>
              <a:rPr lang="en-US" sz="3200" dirty="0" err="1">
                <a:solidFill>
                  <a:schemeClr val="tx1"/>
                </a:solidFill>
                <a:latin typeface="Arial" panose="020B0604020202020204" pitchFamily="34" charset="0"/>
                <a:cs typeface="Arial" panose="020B0604020202020204" pitchFamily="34" charset="0"/>
              </a:rPr>
              <a:t>Ngoài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tác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dụng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trang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trí</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cây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xanh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có</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thể</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hút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bức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xạ</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từ</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máy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tính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máy</a:t>
            </a:r>
            <a:r>
              <a:rPr lang="en-US" sz="3200" dirty="0">
                <a:solidFill>
                  <a:schemeClr val="tx1"/>
                </a:solidFill>
                <a:latin typeface="Arial" panose="020B0604020202020204" pitchFamily="34" charset="0"/>
                <a:cs typeface="Arial" panose="020B0604020202020204" pitchFamily="34" charset="0"/>
              </a:rPr>
              <a:t> in, </a:t>
            </a:r>
            <a:r>
              <a:rPr lang="en-US" sz="3200" dirty="0" err="1">
                <a:solidFill>
                  <a:schemeClr val="tx1"/>
                </a:solidFill>
                <a:latin typeface="Arial" panose="020B0604020202020204" pitchFamily="34" charset="0"/>
                <a:cs typeface="Arial" panose="020B0604020202020204" pitchFamily="34" charset="0"/>
              </a:rPr>
              <a:t>góp</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phần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bảo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vệ</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sức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khỏe</a:t>
            </a:r>
            <a:r>
              <a:rPr lang="en-US" sz="3200" dirty="0">
                <a:solidFill>
                  <a:schemeClr val="tx1"/>
                </a:solidFill>
                <a:latin typeface="Arial" panose="020B0604020202020204" pitchFamily="34" charset="0"/>
                <a:cs typeface="Arial" panose="020B0604020202020204" pitchFamily="34" charset="0"/>
              </a:rPr>
              <a:t>.</a:t>
            </a:r>
            <a:endParaRPr lang="en-US" sz="3500"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6229686" y="776419"/>
            <a:ext cx="5464938" cy="5732311"/>
          </a:xfrm>
        </p:spPr>
      </p:pic>
    </p:spTree>
    <p:extLst>
      <p:ext uri="{BB962C8B-B14F-4D97-AF65-F5344CB8AC3E}">
        <p14:creationId xmlns:p14="http://schemas.microsoft.com/office/powerpoint/2010/main" val="2854784524"/>
      </p:ext>
    </p:extLst>
  </p:cSld>
  <p:clrMapOvr>
    <a:masterClrMapping/>
  </p:clrMapOvr>
  <p:transition spd="slow" advTm="9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654</TotalTime>
  <Words>248</Words>
  <Application>Microsoft Office PowerPoint</Application>
  <PresentationFormat>Widescreen</PresentationFormat>
  <Paragraphs>17</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Trebuchet MS</vt:lpstr>
      <vt:lpstr>Wingdings 3</vt:lpstr>
      <vt:lpstr>Facet</vt:lpstr>
      <vt:lpstr>PowerPoint Presentation</vt:lpstr>
      <vt:lpstr>PowerPoint Presentation</vt:lpstr>
      <vt:lpstr> Hành lang Văn phòng Khoa được bố trí các chậu kiểng nhằm tạo không gian xanh từ lối đi vào văn phòng. </vt:lpstr>
      <vt:lpstr> Là nơi đón nhiều ánh sáng và gió tự nhiên, được bố trí thêm nhiều cây xanh, hành lang Văn phòng Khoa không chỉ là lối đi mà còn là nơi thầy, cô và sinh viên cùng nhau trò chuyện và trao đổi học thuật trong không gian thoáng mát.</vt:lpstr>
      <vt:lpstr> Không gian của phòng làm việc được bày trí theo hướng xây dựng “Văn phòng xanh” với nhiều cây cảnh tạo cảm giác thoải mái và làm tăng hiệu quả làm việc.</vt:lpstr>
      <vt:lpstr>Tận dụng tối ưu ánh sáng tự nhiên từ các cửa sổ lớn, hòa cùng màu xanh của cây giúp giảm bớt căng thẳng và tăng sự thoải mái, tập trung khi làm việc.</vt:lpstr>
      <vt:lpstr>Những góc nhỏ tại văn phòng trở nên xinh xắn, tạo điểm nhấn xanh của văn phòng.</vt:lpstr>
      <vt:lpstr>Không gian xanh giúp tăng cường sức khỏe thể chất và tinh thần, cải thiện chất lượng công việc.</vt:lpstr>
      <vt:lpstr>PowerPoint Presentation</vt:lpstr>
      <vt:lpstr>Văn phòng Sáng - Xanh - Sạch - Đẹp giúp thiết lập lối sống xanh, thân thiện với môi trường, hòa nhập với thiên nhiên.</vt:lpstr>
      <vt:lpstr> Nhằm tiếp tục duy trì môi trường làm việc “Sáng - Xanh - Sạch - Đẹp”, Khoa Khoa học xã hội sẽ đưa việc thực hiện “Kế hoạch xanh” thành một nhiệm vụ thường xuyên, liên tục trong quá trình phấn đấu cải thiện môi trường làm việc trong những năm tới.</vt:lpstr>
      <vt:lpstr>KHOA KHOA HỌC XÃ HỘI  VÌ MỘT MÔI TRƯỜNG XANH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Nhân Hạnh</dc:creator>
  <cp:lastModifiedBy>Admin</cp:lastModifiedBy>
  <cp:revision>66</cp:revision>
  <dcterms:created xsi:type="dcterms:W3CDTF">2021-11-15T10:03:56Z</dcterms:created>
  <dcterms:modified xsi:type="dcterms:W3CDTF">2021-11-17T02:18:15Z</dcterms:modified>
</cp:coreProperties>
</file>